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mp" ContentType="image/p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62" r:id="rId4"/>
    <p:sldId id="268" r:id="rId5"/>
    <p:sldId id="277" r:id="rId6"/>
    <p:sldId id="269" r:id="rId7"/>
    <p:sldId id="270" r:id="rId8"/>
    <p:sldId id="279" r:id="rId9"/>
    <p:sldId id="280" r:id="rId10"/>
    <p:sldId id="260" r:id="rId11"/>
    <p:sldId id="263" r:id="rId12"/>
    <p:sldId id="264" r:id="rId13"/>
    <p:sldId id="265" r:id="rId14"/>
    <p:sldId id="266" r:id="rId15"/>
    <p:sldId id="267" r:id="rId16"/>
    <p:sldId id="271" r:id="rId17"/>
    <p:sldId id="272" r:id="rId18"/>
    <p:sldId id="275" r:id="rId19"/>
    <p:sldId id="274" r:id="rId20"/>
    <p:sldId id="273" r:id="rId21"/>
    <p:sldId id="256" r:id="rId22"/>
  </p:sldIdLst>
  <p:sldSz cx="12192000" cy="6858000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45D68"/>
    <a:srgbClr val="707C8A"/>
    <a:srgbClr val="89939F"/>
    <a:srgbClr val="B8BEC5"/>
    <a:srgbClr val="F5F6C2"/>
    <a:srgbClr val="1635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3814" autoAdjust="0"/>
    <p:restoredTop sz="94660"/>
  </p:normalViewPr>
  <p:slideViewPr>
    <p:cSldViewPr snapToGrid="0">
      <p:cViewPr>
        <p:scale>
          <a:sx n="103" d="100"/>
          <a:sy n="103" d="100"/>
        </p:scale>
        <p:origin x="36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160E59-3F7F-4842-B93D-BFAE780D2D0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0194B88-79A7-478A-A980-37BC982E13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43EB7C-613E-4C84-B589-921985BF43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62E0A0-4ECD-422F-9698-022893A04E07}" type="datetimeFigureOut">
              <a:rPr lang="en-US" smtClean="0"/>
              <a:t>3/8/2021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768EC8-E91F-4A45-86AB-0BDC1569B3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64A2EC-4FDD-4560-93F3-7F4C0F9846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F4AD18-3926-4660-99D9-09451EBDC4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97342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8F709E-1D99-416B-B625-02BA758B2C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1CAE7EE-7D89-439A-9635-1A67EAB3C62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465245-4E7E-42B5-9947-1E0ABAA318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62E0A0-4ECD-422F-9698-022893A04E07}" type="datetimeFigureOut">
              <a:rPr lang="en-US" smtClean="0"/>
              <a:t>3/8/2021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0A4841-5F02-43C6-AB86-1D07A12513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2E26DE-EB89-4EFF-B4AA-75C33156F0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F4AD18-3926-4660-99D9-09451EBDC4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6074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89D9E98-1A99-45BE-9F1D-0AB419C42B6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E8F32C6-4C4F-427D-B5F4-EA7247E84A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165751-9507-4396-B7C4-84639BD661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62E0A0-4ECD-422F-9698-022893A04E07}" type="datetimeFigureOut">
              <a:rPr lang="en-US" smtClean="0"/>
              <a:t>3/8/2021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07B41A-9804-4A13-B9AC-93545B43A4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D568D3-48A3-4B2F-ADAE-C8B575E251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F4AD18-3926-4660-99D9-09451EBDC4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99565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752DA1-4E7B-4796-A446-366BF8F86E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2F1772-78E4-45D5-A74F-1C52735F01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4CFD82-09E1-490D-9964-288D2F1C48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62E0A0-4ECD-422F-9698-022893A04E07}" type="datetimeFigureOut">
              <a:rPr lang="en-US" smtClean="0"/>
              <a:t>3/8/2021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382DA1-296C-45BE-B410-75B6146009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8DD5BF-767A-49A3-ABE9-913C2C0C39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F4AD18-3926-4660-99D9-09451EBDC4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8413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1517F1-4811-493C-A04E-DE433848AC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631D30-CF61-4049-8923-4857530068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3D633F-B8A7-4E30-AEA3-CC677B2B50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62E0A0-4ECD-422F-9698-022893A04E07}" type="datetimeFigureOut">
              <a:rPr lang="en-US" smtClean="0"/>
              <a:t>3/8/2021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DF3E65-3DEE-4CDF-9A3A-1E94D2C7AA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6F289F-E39F-47AD-8299-675E506575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F4AD18-3926-4660-99D9-09451EBDC4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28487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87BA43-686C-4ECA-B9FE-8134F1B5D3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2F3892-D669-4FDE-99B2-AFA8DB89D20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DD44FE7-07FB-4DB3-82DC-3FA25D92EA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011D7E2-CFA0-4F2B-AC59-A63EAF9280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62E0A0-4ECD-422F-9698-022893A04E07}" type="datetimeFigureOut">
              <a:rPr lang="en-US" smtClean="0"/>
              <a:t>3/8/2021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E28FED1-70F8-4488-A441-1647A454CC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1F5453C-1CE5-4A2B-A951-174247959D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F4AD18-3926-4660-99D9-09451EBDC4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48744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3E3015-EFD4-494C-B30E-66E6A545BE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ACAFF0-8C39-4298-AE6B-E627DD24B5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41C4C27-B5DC-4B4D-A5A7-3809C59BE6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EF24C91-0157-41BD-8F05-98B51365C9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315A07F-CB9D-48DE-BB16-9B675BFF87E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352E6C7-F30D-45B5-BEBF-2FBA1D7C15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62E0A0-4ECD-422F-9698-022893A04E07}" type="datetimeFigureOut">
              <a:rPr lang="en-US" smtClean="0"/>
              <a:t>3/8/2021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91E8DF1-26B8-40E1-9735-6E1A5851F4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DD30C42-083C-4FB5-AFDE-97B66D2C51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F4AD18-3926-4660-99D9-09451EBDC4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9424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921924-8260-48C8-B626-8BA7CD36F9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6534AC0-588C-4743-834E-4D1CDDD1BA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62E0A0-4ECD-422F-9698-022893A04E07}" type="datetimeFigureOut">
              <a:rPr lang="en-US" smtClean="0"/>
              <a:t>3/8/2021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C3869B-51CA-4612-B1C7-090FA05242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A03F5F3-42C4-4366-B9A2-62D66D4ACB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F4AD18-3926-4660-99D9-09451EBDC4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20647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4D1125C-4B3D-4154-B05B-2D86111886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62E0A0-4ECD-422F-9698-022893A04E07}" type="datetimeFigureOut">
              <a:rPr lang="en-US" smtClean="0"/>
              <a:t>3/8/2021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EE2BD9E-487C-48E4-9952-10DF59AEF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5E0E95-A151-42CF-9C34-1B46D6CEB9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F4AD18-3926-4660-99D9-09451EBDC4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2776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BDE154-5A47-4070-8E0B-C0AF71430B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1C4446-80F0-4CC7-BAD8-30D6D91B6F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7CCE0E9-FE8C-422C-BB72-3364EF76DF7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FAFD836-3BDD-4AE1-8C17-D2217AB7C1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62E0A0-4ECD-422F-9698-022893A04E07}" type="datetimeFigureOut">
              <a:rPr lang="en-US" smtClean="0"/>
              <a:t>3/8/2021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041108-C1EE-4708-8580-3B5D834EF9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143AA38-1323-4A1C-B8C6-6F0FF8E128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F4AD18-3926-4660-99D9-09451EBDC4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86895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7B0A9B-6987-4D8D-BD1D-C8868CF72B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E4677D9-9CEA-49CF-928E-575C5D32D63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C8C9E91-D21D-4ABC-91C5-0FD884B8F7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CE25911-FE5E-4A22-9715-684A81355A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62E0A0-4ECD-422F-9698-022893A04E07}" type="datetimeFigureOut">
              <a:rPr lang="en-US" smtClean="0"/>
              <a:t>3/8/2021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E3E8971-3F24-41A2-B392-40390F062D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86369F-54AB-40FD-A93F-44320CF686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F4AD18-3926-4660-99D9-09451EBDC4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90396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28C12E2-4D92-4BF2-A0C9-FEFD155FE6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2DF242-A2D0-4A06-8A07-2E93DF5664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F48526-2EAF-459C-BEF7-11922ADD9F3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62E0A0-4ECD-422F-9698-022893A04E07}" type="datetimeFigureOut">
              <a:rPr lang="en-US" smtClean="0"/>
              <a:t>3/8/2021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82291A-DA51-48A6-8FEC-B03BB1ED591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F993D5-BD27-45DB-9431-84E4B30428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F4AD18-3926-4660-99D9-09451EBDC4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76373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9.tmp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mp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mp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mp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tmp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tmp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mp"/><Relationship Id="rId2" Type="http://schemas.openxmlformats.org/officeDocument/2006/relationships/image" Target="../media/image26.tmp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mp"/><Relationship Id="rId2" Type="http://schemas.openxmlformats.org/officeDocument/2006/relationships/image" Target="../media/image28.tmp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tmp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mp"/><Relationship Id="rId2" Type="http://schemas.openxmlformats.org/officeDocument/2006/relationships/image" Target="../media/image31.tmp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4" Type="http://schemas.microsoft.com/office/2007/relationships/hdphoto" Target="../media/hdphoto4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mp"/><Relationship Id="rId2" Type="http://schemas.openxmlformats.org/officeDocument/2006/relationships/image" Target="../media/image7.tmp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tm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mp"/><Relationship Id="rId2" Type="http://schemas.openxmlformats.org/officeDocument/2006/relationships/image" Target="../media/image10.tmp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tm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18.png"/><Relationship Id="rId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DFE8756-F4C4-4D52-9CD0-E002912E41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5311" y="380162"/>
            <a:ext cx="4254499" cy="989301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EF504F9E-A29B-4C13-B59B-4C8C155A6F0C}"/>
              </a:ext>
            </a:extLst>
          </p:cNvPr>
          <p:cNvSpPr txBox="1">
            <a:spLocks/>
          </p:cNvSpPr>
          <p:nvPr/>
        </p:nvSpPr>
        <p:spPr>
          <a:xfrm>
            <a:off x="3712561" y="15078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>
                <a:latin typeface="Bahnschrift SemiLight" panose="020B0502040204020203" pitchFamily="34" charset="0"/>
                <a:ea typeface="Verdana" panose="020B0604030504040204" pitchFamily="34" charset="0"/>
              </a:rPr>
              <a:t>Homogenizer </a:t>
            </a:r>
            <a:br>
              <a:rPr lang="en-US" sz="4000" dirty="0">
                <a:latin typeface="Bahnschrift SemiLight" panose="020B0502040204020203" pitchFamily="34" charset="0"/>
                <a:ea typeface="Verdana" panose="020B0604030504040204" pitchFamily="34" charset="0"/>
              </a:rPr>
            </a:br>
            <a:r>
              <a:rPr lang="en-US" sz="4000" dirty="0">
                <a:latin typeface="Bahnschrift SemiLight" panose="020B0502040204020203" pitchFamily="34" charset="0"/>
                <a:ea typeface="Verdana" panose="020B0604030504040204" pitchFamily="34" charset="0"/>
              </a:rPr>
              <a:t>Water Recycling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43951742-6AF3-4DFE-86C9-515DAECC22A0}"/>
              </a:ext>
            </a:extLst>
          </p:cNvPr>
          <p:cNvSpPr txBox="1">
            <a:spLocks/>
          </p:cNvSpPr>
          <p:nvPr/>
        </p:nvSpPr>
        <p:spPr>
          <a:xfrm>
            <a:off x="0" y="6123790"/>
            <a:ext cx="12192000" cy="10397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800" dirty="0">
                <a:latin typeface="Bahnschrift SemiLight" panose="020B0502040204020203" pitchFamily="34" charset="0"/>
                <a:ea typeface="Verdana" panose="020B0604030504040204" pitchFamily="34" charset="0"/>
              </a:rPr>
              <a:t>Overview Presentation  |  03.03.2021  |  Private &amp; Confidential  |  Patent Pending  |  Blue Way Technologies LLC ® 2021</a:t>
            </a:r>
          </a:p>
        </p:txBody>
      </p:sp>
      <p:pic>
        <p:nvPicPr>
          <p:cNvPr id="14" name="Picture 13" descr="A picture containing indoor, sitting, cake, photo&#10;&#10;Description automatically generated">
            <a:extLst>
              <a:ext uri="{FF2B5EF4-FFF2-40B4-BE49-F238E27FC236}">
                <a16:creationId xmlns:a16="http://schemas.microsoft.com/office/drawing/2014/main" id="{F4BBCB83-C147-44D9-BE08-45ED37395C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385" y="1344611"/>
            <a:ext cx="7511529" cy="5043365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227390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7DC327B7-16FA-4E48-B3BE-1BB157BA31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890" y="-207692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Bahnschrift SemiLight" panose="020B0502040204020203" pitchFamily="34" charset="0"/>
              </a:rPr>
              <a:t>HMI User Screens</a:t>
            </a:r>
          </a:p>
        </p:txBody>
      </p:sp>
      <p:pic>
        <p:nvPicPr>
          <p:cNvPr id="9" name="Picture 8" descr="A screenshot of a cell phone&#10;&#10;Description automatically generated">
            <a:extLst>
              <a:ext uri="{FF2B5EF4-FFF2-40B4-BE49-F238E27FC236}">
                <a16:creationId xmlns:a16="http://schemas.microsoft.com/office/drawing/2014/main" id="{51F8AAE2-E5B0-4C06-842F-DEE3DE503E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826" y="819706"/>
            <a:ext cx="9820347" cy="589125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AA7043C-968D-4CCC-A89A-23043F91C1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8151" y="1009650"/>
            <a:ext cx="2786062" cy="647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20691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6F6BC695-9536-4060-BDE8-DE4CA235D2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2014" y="695963"/>
            <a:ext cx="9867972" cy="5886493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D6AAB7FC-2EBF-45A8-AB1A-3E1E2A46C0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328561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Bahnschrift SemiLight" panose="020B0502040204020203" pitchFamily="34" charset="0"/>
              </a:rPr>
              <a:t>HMI User Screens</a:t>
            </a:r>
          </a:p>
        </p:txBody>
      </p:sp>
    </p:spTree>
    <p:extLst>
      <p:ext uri="{BB962C8B-B14F-4D97-AF65-F5344CB8AC3E}">
        <p14:creationId xmlns:p14="http://schemas.microsoft.com/office/powerpoint/2010/main" val="41021652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D0FCFCE-0E30-4686-8065-C49D29D782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2495" y="687747"/>
            <a:ext cx="9787009" cy="5829343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73147994-0EAD-497D-81AF-8855F8C736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328561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Bahnschrift SemiLight" panose="020B0502040204020203" pitchFamily="34" charset="0"/>
              </a:rPr>
              <a:t>HMI User Screens</a:t>
            </a:r>
          </a:p>
        </p:txBody>
      </p:sp>
    </p:spTree>
    <p:extLst>
      <p:ext uri="{BB962C8B-B14F-4D97-AF65-F5344CB8AC3E}">
        <p14:creationId xmlns:p14="http://schemas.microsoft.com/office/powerpoint/2010/main" val="19739592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927638C5-31C6-4955-BA5C-45FD34A1BE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9639" y="751715"/>
            <a:ext cx="9772721" cy="5796005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1DC6DA58-F091-4821-8A6F-9863C24F2F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328561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Bahnschrift SemiLight" panose="020B0502040204020203" pitchFamily="34" charset="0"/>
              </a:rPr>
              <a:t>HMI User Screens</a:t>
            </a:r>
          </a:p>
        </p:txBody>
      </p:sp>
    </p:spTree>
    <p:extLst>
      <p:ext uri="{BB962C8B-B14F-4D97-AF65-F5344CB8AC3E}">
        <p14:creationId xmlns:p14="http://schemas.microsoft.com/office/powerpoint/2010/main" val="5732905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screenshot of a cell phone&#10;&#10;Description automatically generated">
            <a:extLst>
              <a:ext uri="{FF2B5EF4-FFF2-40B4-BE49-F238E27FC236}">
                <a16:creationId xmlns:a16="http://schemas.microsoft.com/office/drawing/2014/main" id="{40D6C693-4386-4098-A7FC-58A334E73A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7733" y="699739"/>
            <a:ext cx="9796534" cy="5857918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18E7574B-B3AB-4AB7-B7FF-8630D43C55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328561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Bahnschrift SemiLight" panose="020B0502040204020203" pitchFamily="34" charset="0"/>
              </a:rPr>
              <a:t>HMI User Screens</a:t>
            </a:r>
          </a:p>
        </p:txBody>
      </p:sp>
    </p:spTree>
    <p:extLst>
      <p:ext uri="{BB962C8B-B14F-4D97-AF65-F5344CB8AC3E}">
        <p14:creationId xmlns:p14="http://schemas.microsoft.com/office/powerpoint/2010/main" val="17898937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80A07FA5-2D33-4254-80E2-D23539053D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3927" y="710573"/>
            <a:ext cx="9744146" cy="5762667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99783736-1915-448F-A93D-88ED738E39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328561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Bahnschrift SemiLight" panose="020B0502040204020203" pitchFamily="34" charset="0"/>
              </a:rPr>
              <a:t>HMI User Screens</a:t>
            </a:r>
          </a:p>
        </p:txBody>
      </p:sp>
    </p:spTree>
    <p:extLst>
      <p:ext uri="{BB962C8B-B14F-4D97-AF65-F5344CB8AC3E}">
        <p14:creationId xmlns:p14="http://schemas.microsoft.com/office/powerpoint/2010/main" val="35450174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EC8E83-6421-449F-9660-E22554BDC5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Bahnschrift SemiLight" panose="020B0502040204020203" pitchFamily="34" charset="0"/>
              </a:rPr>
              <a:t>Replacement Parts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4063C4-A510-47C2-8961-7C1F671046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0575" y="1825625"/>
            <a:ext cx="10610850" cy="4351338"/>
          </a:xfrm>
        </p:spPr>
        <p:txBody>
          <a:bodyPr>
            <a:normAutofit/>
          </a:bodyPr>
          <a:lstStyle/>
          <a:p>
            <a:r>
              <a:rPr lang="en-US" dirty="0">
                <a:latin typeface="Bahnschrift SemiLight" panose="020B0502040204020203" pitchFamily="34" charset="0"/>
              </a:rPr>
              <a:t>Sanitation Skid</a:t>
            </a:r>
          </a:p>
          <a:p>
            <a:pPr lvl="1"/>
            <a:r>
              <a:rPr lang="en-US" dirty="0">
                <a:latin typeface="Bahnschrift SemiLight" panose="020B0502040204020203" pitchFamily="34" charset="0"/>
              </a:rPr>
              <a:t>(2) UV – annual</a:t>
            </a:r>
          </a:p>
          <a:p>
            <a:pPr lvl="1"/>
            <a:r>
              <a:rPr lang="en-US" dirty="0">
                <a:latin typeface="Bahnschrift SemiLight" panose="020B0502040204020203" pitchFamily="34" charset="0"/>
              </a:rPr>
              <a:t>(2) Filter – </a:t>
            </a:r>
            <a:r>
              <a:rPr lang="en-US">
                <a:latin typeface="Bahnschrift SemiLight" panose="020B0502040204020203" pitchFamily="34" charset="0"/>
              </a:rPr>
              <a:t>every 2-3 </a:t>
            </a:r>
            <a:r>
              <a:rPr lang="en-US" dirty="0">
                <a:latin typeface="Bahnschrift SemiLight" panose="020B0502040204020203" pitchFamily="34" charset="0"/>
              </a:rPr>
              <a:t>months</a:t>
            </a:r>
          </a:p>
          <a:p>
            <a:r>
              <a:rPr lang="en-US" dirty="0">
                <a:latin typeface="Bahnschrift SemiLight" panose="020B0502040204020203" pitchFamily="34" charset="0"/>
              </a:rPr>
              <a:t>Tank Skid (x2 for HWRS-D)</a:t>
            </a:r>
          </a:p>
          <a:p>
            <a:pPr lvl="1"/>
            <a:r>
              <a:rPr lang="en-US" dirty="0">
                <a:latin typeface="Bahnschrift SemiLight" panose="020B0502040204020203" pitchFamily="34" charset="0"/>
              </a:rPr>
              <a:t>(1) UV – annual</a:t>
            </a:r>
          </a:p>
          <a:p>
            <a:pPr lvl="1"/>
            <a:r>
              <a:rPr lang="en-US" dirty="0">
                <a:latin typeface="Bahnschrift SemiLight" panose="020B0502040204020203" pitchFamily="34" charset="0"/>
              </a:rPr>
              <a:t>(1) Sensor Array – every 6 months</a:t>
            </a:r>
          </a:p>
          <a:p>
            <a:r>
              <a:rPr lang="en-US" dirty="0">
                <a:latin typeface="Bahnschrift SemiLight" panose="020B0502040204020203" pitchFamily="34" charset="0"/>
              </a:rPr>
              <a:t>Software</a:t>
            </a:r>
          </a:p>
          <a:p>
            <a:pPr lvl="1"/>
            <a:r>
              <a:rPr lang="en-US" dirty="0">
                <a:latin typeface="Bahnschrift SemiLight" panose="020B0502040204020203" pitchFamily="34" charset="0"/>
              </a:rPr>
              <a:t>Annual Update with Recalibration</a:t>
            </a:r>
          </a:p>
          <a:p>
            <a:pPr lvl="1"/>
            <a:endParaRPr lang="en-US" dirty="0">
              <a:latin typeface="Bahnschrift SemiLight" panose="020B0502040204020203" pitchFamily="34" charset="0"/>
            </a:endParaRPr>
          </a:p>
        </p:txBody>
      </p:sp>
      <p:pic>
        <p:nvPicPr>
          <p:cNvPr id="5" name="Picture 4" descr="A picture containing indoor, sitting, cake, photo&#10;&#10;Description automatically generated">
            <a:extLst>
              <a:ext uri="{FF2B5EF4-FFF2-40B4-BE49-F238E27FC236}">
                <a16:creationId xmlns:a16="http://schemas.microsoft.com/office/drawing/2014/main" id="{325D2C81-486F-4678-9FC3-595F632F55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8691" y="3032812"/>
            <a:ext cx="4922604" cy="3305118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053" name="Picture 5" descr="blueway">
            <a:extLst>
              <a:ext uri="{FF2B5EF4-FFF2-40B4-BE49-F238E27FC236}">
                <a16:creationId xmlns:a16="http://schemas.microsoft.com/office/drawing/2014/main" id="{3D2D351C-6752-4A3C-88AE-9EFD919CA6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233"/>
          <a:stretch>
            <a:fillRect/>
          </a:stretch>
        </p:blipFill>
        <p:spPr bwMode="auto">
          <a:xfrm>
            <a:off x="7449629" y="583315"/>
            <a:ext cx="587973" cy="1348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6" name="Text Box 7">
            <a:extLst>
              <a:ext uri="{FF2B5EF4-FFF2-40B4-BE49-F238E27FC236}">
                <a16:creationId xmlns:a16="http://schemas.microsoft.com/office/drawing/2014/main" id="{D1DD15B5-6974-42F4-8BDD-6E21132218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18457" y="572805"/>
            <a:ext cx="3243419" cy="9474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3200" dirty="0">
                <a:latin typeface="BankGothic Md BT" panose="020B0807020203060204" pitchFamily="34" charset="0"/>
              </a:rPr>
              <a:t>A</a:t>
            </a:r>
            <a:r>
              <a:rPr lang="en-US" altLang="en-US" sz="2800" dirty="0">
                <a:latin typeface="BankGothic Md BT" panose="020B0807020203060204" pitchFamily="34" charset="0"/>
              </a:rPr>
              <a:t>SSURED</a:t>
            </a:r>
          </a:p>
          <a:p>
            <a:pPr marL="0" marR="0" lvl="0" indent="0" algn="l" defTabSz="914400" rtl="0" eaLnBrk="0" fontAlgn="base" latinLnBrk="0" hangingPunct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3200" dirty="0">
                <a:latin typeface="BankGothic Md BT" panose="020B0807020203060204" pitchFamily="34" charset="0"/>
              </a:rPr>
              <a:t>R</a:t>
            </a:r>
            <a:r>
              <a:rPr lang="en-US" altLang="en-US" sz="2800" dirty="0">
                <a:latin typeface="BankGothic Md BT" panose="020B0807020203060204" pitchFamily="34" charset="0"/>
              </a:rPr>
              <a:t>EPLACEMENT </a:t>
            </a:r>
            <a:r>
              <a:rPr lang="en-US" altLang="en-US" sz="3200" dirty="0">
                <a:latin typeface="BankGothic Md BT" panose="020B0807020203060204" pitchFamily="34" charset="0"/>
              </a:rPr>
              <a:t>P</a:t>
            </a:r>
            <a:r>
              <a:rPr lang="en-US" altLang="en-US" sz="2800" dirty="0">
                <a:latin typeface="BankGothic Md BT" panose="020B0807020203060204" pitchFamily="34" charset="0"/>
              </a:rPr>
              <a:t>ARTS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4FCC6B8-9BDB-4EE1-A4B4-9DB2F9922FC1}"/>
              </a:ext>
            </a:extLst>
          </p:cNvPr>
          <p:cNvSpPr/>
          <p:nvPr/>
        </p:nvSpPr>
        <p:spPr>
          <a:xfrm>
            <a:off x="7771659" y="520070"/>
            <a:ext cx="393056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b="1" dirty="0">
                <a:latin typeface="BankGothic Lt BT" panose="020B0607020203060204" pitchFamily="34" charset="0"/>
              </a:rPr>
              <a:t>TM</a:t>
            </a:r>
          </a:p>
        </p:txBody>
      </p:sp>
    </p:spTree>
    <p:extLst>
      <p:ext uri="{BB962C8B-B14F-4D97-AF65-F5344CB8AC3E}">
        <p14:creationId xmlns:p14="http://schemas.microsoft.com/office/powerpoint/2010/main" val="24761998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EC8E83-6421-449F-9660-E22554BDC5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Bahnschrift SemiLight" panose="020B0502040204020203" pitchFamily="34" charset="0"/>
              </a:rPr>
              <a:t>Sanitation &amp; Upkeep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D7A040B-16BB-4CF6-9E46-310420B9ABA6}"/>
              </a:ext>
            </a:extLst>
          </p:cNvPr>
          <p:cNvSpPr/>
          <p:nvPr/>
        </p:nvSpPr>
        <p:spPr>
          <a:xfrm>
            <a:off x="7651750" y="1690688"/>
            <a:ext cx="2025650" cy="8112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4F1A1B61-FEA2-4A0B-95F1-7F31FB422C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0575" y="1323975"/>
            <a:ext cx="10610850" cy="4351338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r>
              <a:rPr lang="en-US" dirty="0">
                <a:latin typeface="Bahnschrift SemiLight" panose="020B0502040204020203" pitchFamily="34" charset="0"/>
              </a:rPr>
              <a:t>Custom documents provided with each installation </a:t>
            </a:r>
          </a:p>
        </p:txBody>
      </p:sp>
      <p:pic>
        <p:nvPicPr>
          <p:cNvPr id="4" name="Picture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402F05B7-FD50-425C-8B32-DF536E61C3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628" y="2025956"/>
            <a:ext cx="3387968" cy="4446384"/>
          </a:xfrm>
          <a:prstGeom prst="rect">
            <a:avLst/>
          </a:prstGeom>
        </p:spPr>
      </p:pic>
      <p:pic>
        <p:nvPicPr>
          <p:cNvPr id="12" name="Picture 11" descr="A picture containing engine&#10;&#10;Description automatically generated">
            <a:extLst>
              <a:ext uri="{FF2B5EF4-FFF2-40B4-BE49-F238E27FC236}">
                <a16:creationId xmlns:a16="http://schemas.microsoft.com/office/drawing/2014/main" id="{D8FA9638-ED72-4B6E-A1A5-8F1D490FA4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6618" y="2025955"/>
            <a:ext cx="3405848" cy="4446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49139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6B701A-B2CD-455A-B1AF-FDE22E1575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7594" y="0"/>
            <a:ext cx="10515600" cy="1325563"/>
          </a:xfrm>
        </p:spPr>
        <p:txBody>
          <a:bodyPr/>
          <a:lstStyle/>
          <a:p>
            <a:r>
              <a:rPr lang="en-US" dirty="0">
                <a:latin typeface="Bahnschrift SemiLight" panose="020B0502040204020203" pitchFamily="34" charset="0"/>
              </a:rPr>
              <a:t>US Water Costs</a:t>
            </a:r>
          </a:p>
        </p:txBody>
      </p:sp>
      <p:pic>
        <p:nvPicPr>
          <p:cNvPr id="6" name="Content Placeholder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D9F7D6FC-7D2F-4152-B313-81EE29E8905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50" y="1575249"/>
            <a:ext cx="5548353" cy="4248181"/>
          </a:xfrm>
        </p:spPr>
      </p:pic>
      <p:pic>
        <p:nvPicPr>
          <p:cNvPr id="8" name="Picture 7" descr="A screenshot of a computer&#10;&#10;Description automatically generated">
            <a:extLst>
              <a:ext uri="{FF2B5EF4-FFF2-40B4-BE49-F238E27FC236}">
                <a16:creationId xmlns:a16="http://schemas.microsoft.com/office/drawing/2014/main" id="{B317EF06-D333-4E60-8BAD-66BAF17E18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9797" y="1570002"/>
            <a:ext cx="5548353" cy="419565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7C3FF044-1C67-43FD-88D9-CEC581524974}"/>
              </a:ext>
            </a:extLst>
          </p:cNvPr>
          <p:cNvSpPr/>
          <p:nvPr/>
        </p:nvSpPr>
        <p:spPr>
          <a:xfrm>
            <a:off x="0" y="6314980"/>
            <a:ext cx="1186815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Source: Water and Wastewater Annual Price Escalation Rates for Selected Cities across the United States (https://www.energy.gov/sites/prod/files/2017/10/f38/water_ wastewater_escalation_rate_study.pdf</a:t>
            </a:r>
            <a:r>
              <a:rPr lang="en-US" dirty="0"/>
              <a:t>)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67567A6-C849-4487-A501-C0AAC136E0DA}"/>
              </a:ext>
            </a:extLst>
          </p:cNvPr>
          <p:cNvSpPr txBox="1">
            <a:spLocks/>
          </p:cNvSpPr>
          <p:nvPr/>
        </p:nvSpPr>
        <p:spPr>
          <a:xfrm>
            <a:off x="0" y="-32856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600" dirty="0">
              <a:latin typeface="Bahnschrift SemiLight" panose="020B0502040204020203" pitchFamily="34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CF0DE9E0-86CB-4663-ACED-AFD92BDD4666}"/>
              </a:ext>
            </a:extLst>
          </p:cNvPr>
          <p:cNvSpPr txBox="1">
            <a:spLocks/>
          </p:cNvSpPr>
          <p:nvPr/>
        </p:nvSpPr>
        <p:spPr>
          <a:xfrm>
            <a:off x="447594" y="76995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latin typeface="Bahnschrift SemiLight" panose="020B0502040204020203" pitchFamily="34" charset="0"/>
              </a:rPr>
              <a:t>Water Supply 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2BEC82C8-8234-4E45-B485-97B57BE4DBFE}"/>
              </a:ext>
            </a:extLst>
          </p:cNvPr>
          <p:cNvSpPr txBox="1">
            <a:spLocks/>
          </p:cNvSpPr>
          <p:nvPr/>
        </p:nvSpPr>
        <p:spPr>
          <a:xfrm>
            <a:off x="6443746" y="76995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latin typeface="Bahnschrift SemiLight" panose="020B0502040204020203" pitchFamily="34" charset="0"/>
              </a:rPr>
              <a:t>Wastewater </a:t>
            </a:r>
          </a:p>
        </p:txBody>
      </p:sp>
    </p:spTree>
    <p:extLst>
      <p:ext uri="{BB962C8B-B14F-4D97-AF65-F5344CB8AC3E}">
        <p14:creationId xmlns:p14="http://schemas.microsoft.com/office/powerpoint/2010/main" val="303009045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6B701A-B2CD-455A-B1AF-FDE22E1575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44260"/>
            <a:ext cx="10515600" cy="1325563"/>
          </a:xfrm>
        </p:spPr>
        <p:txBody>
          <a:bodyPr/>
          <a:lstStyle/>
          <a:p>
            <a:r>
              <a:rPr lang="en-US" dirty="0">
                <a:latin typeface="Bahnschrift SemiLight" panose="020B0502040204020203" pitchFamily="34" charset="0"/>
              </a:rPr>
              <a:t>Water Stress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276E87-9F36-47EA-A437-BD7860663D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73531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latin typeface="Bahnschrift SemiLight" panose="020B0502040204020203" pitchFamily="34" charset="0"/>
              </a:rPr>
              <a:t>Definition: Baseline water stress measures the ratio of total water withdrawals to available renewable surface and groundwater supplies. Water withdrawals include domestic, industrial, irrigation, and livestock consumptive and non-consumptive uses. Available renewable water supplies include the impact of upstream consumptive water users and large dams on downstream water availability. Higher values indicate more competition among users.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8BBD9D-5F06-4F33-8381-2726E03CD7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1308" y="4440153"/>
            <a:ext cx="4432300" cy="170062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40144C7-F153-4650-A4A9-1D72DC0E9AC1}"/>
              </a:ext>
            </a:extLst>
          </p:cNvPr>
          <p:cNvSpPr/>
          <p:nvPr/>
        </p:nvSpPr>
        <p:spPr>
          <a:xfrm>
            <a:off x="0" y="6172832"/>
            <a:ext cx="1224280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Source: https://www.wri.org/applications/aqueduct/water-risk-atlas/#/?advanced=false&amp;basemap=hydro&amp;indicator=bws_cat&amp;lat=36.89719446989036&amp;lng=-95.86669921875001&amp;mapMode=view&amp;month=1&amp;opacity=0.5&amp;ponderation=DEF&amp;predefined=false&amp;projection=absolute&amp;scenario=optimistic&amp;scope=baseline&amp;timeScale=annual&amp;year=baseline&amp;zoom=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78977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EC8E83-6421-449F-9660-E22554BDC5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Bahnschrift SemiLight" panose="020B0502040204020203" pitchFamily="34" charset="0"/>
              </a:rPr>
              <a:t>Homogenizer Water Consumption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4063C4-A510-47C2-8961-7C1F671046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0575" y="1825625"/>
            <a:ext cx="10610850" cy="4351338"/>
          </a:xfrm>
        </p:spPr>
        <p:txBody>
          <a:bodyPr>
            <a:normAutofit/>
          </a:bodyPr>
          <a:lstStyle/>
          <a:p>
            <a:r>
              <a:rPr lang="en-US" dirty="0">
                <a:latin typeface="Bahnschrift SemiLight" panose="020B0502040204020203" pitchFamily="34" charset="0"/>
              </a:rPr>
              <a:t>Average Homogenizer Consumption:</a:t>
            </a:r>
          </a:p>
          <a:p>
            <a:pPr lvl="1"/>
            <a:r>
              <a:rPr lang="en-US" dirty="0">
                <a:latin typeface="Bahnschrift SemiLight" panose="020B0502040204020203" pitchFamily="34" charset="0"/>
              </a:rPr>
              <a:t>Over 2 million gallons (7.5 million liters) of cooling water per year</a:t>
            </a:r>
          </a:p>
          <a:p>
            <a:pPr lvl="1"/>
            <a:r>
              <a:rPr lang="en-US" dirty="0">
                <a:latin typeface="Bahnschrift SemiLight" panose="020B0502040204020203" pitchFamily="34" charset="0"/>
              </a:rPr>
              <a:t>Based on flow of 6 GPM (1,350 LPH), 18 hours a day, 6 days a week, 52 weeks a year</a:t>
            </a:r>
          </a:p>
          <a:p>
            <a:r>
              <a:rPr lang="en-US" dirty="0">
                <a:latin typeface="Bahnschrift SemiLight" panose="020B0502040204020203" pitchFamily="34" charset="0"/>
              </a:rPr>
              <a:t>Average Water Rates (USA): </a:t>
            </a:r>
          </a:p>
          <a:p>
            <a:pPr lvl="1"/>
            <a:r>
              <a:rPr lang="en-US" dirty="0">
                <a:latin typeface="Bahnschrift SemiLight" panose="020B0502040204020203" pitchFamily="34" charset="0"/>
              </a:rPr>
              <a:t>$0.02 / GAL for combined municipal supply and wastewater*</a:t>
            </a:r>
          </a:p>
          <a:p>
            <a:r>
              <a:rPr lang="en-US" dirty="0">
                <a:latin typeface="Bahnschrift SemiLight" panose="020B0502040204020203" pitchFamily="34" charset="0"/>
              </a:rPr>
              <a:t>Homogenizer Annual Average Water Cost (USA): </a:t>
            </a:r>
          </a:p>
          <a:p>
            <a:pPr lvl="1"/>
            <a:r>
              <a:rPr lang="en-US" dirty="0">
                <a:latin typeface="Bahnschrift SemiLight" panose="020B0502040204020203" pitchFamily="34" charset="0"/>
              </a:rPr>
              <a:t>$40,000 +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95A3D16-D532-494B-9FE1-B62310BE766D}"/>
              </a:ext>
            </a:extLst>
          </p:cNvPr>
          <p:cNvSpPr/>
          <p:nvPr/>
        </p:nvSpPr>
        <p:spPr>
          <a:xfrm>
            <a:off x="0" y="6314980"/>
            <a:ext cx="1186815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*Source: Water and Wastewater Annual Price Escalation Rates for Selected Cities across the United States (https://www.energy.gov/sites/prod/files/2017/10/f38/water_ wastewater_escalation_rate_study.pdf</a:t>
            </a:r>
            <a:r>
              <a:rPr lang="en-US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85846840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BE16AA53-9F5F-4459-9EA5-A23AE8F890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635" y="782488"/>
            <a:ext cx="10077530" cy="529302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57E4A34-E9B8-402C-B975-45AEDEDF0B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7713" y="4499863"/>
            <a:ext cx="2535780" cy="972953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8041F6AB-4736-4735-9A53-F1B832C380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24" y="-244475"/>
            <a:ext cx="10515600" cy="1325563"/>
          </a:xfrm>
        </p:spPr>
        <p:txBody>
          <a:bodyPr/>
          <a:lstStyle/>
          <a:p>
            <a:r>
              <a:rPr lang="en-US" dirty="0">
                <a:latin typeface="Bahnschrift SemiLight" panose="020B0502040204020203" pitchFamily="34" charset="0"/>
              </a:rPr>
              <a:t>US Water Stress Map</a:t>
            </a:r>
          </a:p>
        </p:txBody>
      </p:sp>
    </p:spTree>
    <p:extLst>
      <p:ext uri="{BB962C8B-B14F-4D97-AF65-F5344CB8AC3E}">
        <p14:creationId xmlns:p14="http://schemas.microsoft.com/office/powerpoint/2010/main" val="136116117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B94FFEB-C4AE-49A7-A50F-EC99072526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0" y="1"/>
            <a:ext cx="12192000" cy="6857999"/>
          </a:xfrm>
          <a:prstGeom prst="rect">
            <a:avLst/>
          </a:prstGeom>
        </p:spPr>
      </p:pic>
      <p:pic>
        <p:nvPicPr>
          <p:cNvPr id="6" name="Picture 5" descr="A picture containing drawing&#10;&#10;Description automatically generated">
            <a:extLst>
              <a:ext uri="{FF2B5EF4-FFF2-40B4-BE49-F238E27FC236}">
                <a16:creationId xmlns:a16="http://schemas.microsoft.com/office/drawing/2014/main" id="{EFBBFA99-6D02-463C-A721-A36355542271}"/>
              </a:ext>
            </a:extLst>
          </p:cNvPr>
          <p:cNvPicPr>
            <a:picLocks noChangeAspect="1"/>
          </p:cNvPicPr>
          <p:nvPr/>
        </p:nvPicPr>
        <p:blipFill>
          <a:blip r:embed="rId3">
            <a:biLevel thresh="2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685" b="89437" l="2646" r="96878">
                        <a14:foregroundMark x1="2698" y1="59155" x2="2698" y2="59155"/>
                        <a14:foregroundMark x1="7672" y1="60094" x2="7672" y2="60094"/>
                        <a14:foregroundMark x1="26243" y1="57277" x2="26243" y2="57277"/>
                        <a14:foregroundMark x1="32804" y1="61502" x2="32804" y2="61502"/>
                        <a14:foregroundMark x1="45185" y1="55399" x2="45185" y2="55399"/>
                        <a14:foregroundMark x1="58519" y1="53991" x2="58519" y2="53991"/>
                        <a14:foregroundMark x1="75979" y1="57746" x2="75979" y2="57746"/>
                        <a14:foregroundMark x1="91693" y1="54930" x2="91693" y2="54930"/>
                        <a14:foregroundMark x1="96931" y1="43897" x2="96931" y2="43897"/>
                        <a14:foregroundMark x1="12963" y1="8685" x2="12963" y2="8685"/>
                      </a14:backgroundRemoval>
                    </a14:imgEffect>
                    <a14:imgEffect>
                      <a14:artisticMarker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1934" y="5894476"/>
            <a:ext cx="3901506" cy="879387"/>
          </a:xfrm>
          <a:prstGeom prst="rect">
            <a:avLst/>
          </a:prstGeom>
          <a:effectLst>
            <a:softEdge rad="31750"/>
          </a:effectLst>
        </p:spPr>
      </p:pic>
    </p:spTree>
    <p:extLst>
      <p:ext uri="{BB962C8B-B14F-4D97-AF65-F5344CB8AC3E}">
        <p14:creationId xmlns:p14="http://schemas.microsoft.com/office/powerpoint/2010/main" val="7254211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EC8E83-6421-449F-9660-E22554BDC5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Bahnschrift SemiLight" panose="020B0502040204020203" pitchFamily="34" charset="0"/>
              </a:rPr>
              <a:t>HWRS Models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4063C4-A510-47C2-8961-7C1F671046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0575" y="1825625"/>
            <a:ext cx="10610850" cy="4351338"/>
          </a:xfrm>
        </p:spPr>
        <p:txBody>
          <a:bodyPr>
            <a:normAutofit/>
          </a:bodyPr>
          <a:lstStyle/>
          <a:p>
            <a:r>
              <a:rPr lang="en-US" dirty="0">
                <a:latin typeface="Bahnschrift SemiLight" panose="020B0502040204020203" pitchFamily="34" charset="0"/>
              </a:rPr>
              <a:t>HWRS-S</a:t>
            </a:r>
          </a:p>
          <a:p>
            <a:pPr lvl="1"/>
            <a:r>
              <a:rPr lang="en-US" dirty="0">
                <a:latin typeface="Bahnschrift SemiLight" panose="020B0502040204020203" pitchFamily="34" charset="0"/>
              </a:rPr>
              <a:t>Single water recycling return to a single homogenizer </a:t>
            </a:r>
          </a:p>
          <a:p>
            <a:pPr lvl="1"/>
            <a:r>
              <a:rPr lang="en-US" dirty="0">
                <a:latin typeface="Bahnschrift SemiLight" panose="020B0502040204020203" pitchFamily="34" charset="0"/>
              </a:rPr>
              <a:t>One Sanitation Skid with one Tank Skid</a:t>
            </a:r>
          </a:p>
          <a:p>
            <a:r>
              <a:rPr lang="en-US" dirty="0">
                <a:latin typeface="Bahnschrift SemiLight" panose="020B0502040204020203" pitchFamily="34" charset="0"/>
              </a:rPr>
              <a:t>HWRS-S+</a:t>
            </a:r>
          </a:p>
          <a:p>
            <a:pPr lvl="1"/>
            <a:r>
              <a:rPr lang="en-US" dirty="0">
                <a:latin typeface="Bahnschrift SemiLight" panose="020B0502040204020203" pitchFamily="34" charset="0"/>
              </a:rPr>
              <a:t>Dual water recycling return to a single homogenizer </a:t>
            </a:r>
          </a:p>
          <a:p>
            <a:pPr lvl="1"/>
            <a:r>
              <a:rPr lang="en-US" dirty="0">
                <a:latin typeface="Bahnschrift SemiLight" panose="020B0502040204020203" pitchFamily="34" charset="0"/>
              </a:rPr>
              <a:t>One Sanitation Skid with one Tank Skid</a:t>
            </a:r>
          </a:p>
          <a:p>
            <a:r>
              <a:rPr lang="en-US" dirty="0">
                <a:latin typeface="Bahnschrift SemiLight" panose="020B0502040204020203" pitchFamily="34" charset="0"/>
              </a:rPr>
              <a:t>HWRS-D</a:t>
            </a:r>
          </a:p>
          <a:p>
            <a:pPr marL="457200" lvl="1" indent="0">
              <a:buNone/>
            </a:pPr>
            <a:r>
              <a:rPr lang="en-US" dirty="0">
                <a:latin typeface="Bahnschrift SemiLight" panose="020B0502040204020203" pitchFamily="34" charset="0"/>
              </a:rPr>
              <a:t>Single Water return to two homogenizers</a:t>
            </a:r>
          </a:p>
          <a:p>
            <a:pPr marL="457200" lvl="1" indent="0">
              <a:buNone/>
            </a:pPr>
            <a:r>
              <a:rPr lang="en-US" dirty="0">
                <a:latin typeface="Bahnschrift SemiLight" panose="020B0502040204020203" pitchFamily="34" charset="0"/>
              </a:rPr>
              <a:t>One Sanitation Skid with two Tank Skids</a:t>
            </a:r>
          </a:p>
          <a:p>
            <a:pPr marL="457200" lvl="1" indent="0">
              <a:buNone/>
            </a:pPr>
            <a:endParaRPr lang="en-US" dirty="0">
              <a:latin typeface="Bahnschrift SemiLight" panose="020B0502040204020203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433FA19-AFA2-440F-A9C0-79D921745F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5508" y="681037"/>
            <a:ext cx="3958291" cy="920424"/>
          </a:xfrm>
          <a:prstGeom prst="rect">
            <a:avLst/>
          </a:prstGeom>
        </p:spPr>
      </p:pic>
      <p:pic>
        <p:nvPicPr>
          <p:cNvPr id="5" name="Picture 4" descr="A picture containing indoor, sitting, cake, photo&#10;&#10;Description automatically generated">
            <a:extLst>
              <a:ext uri="{FF2B5EF4-FFF2-40B4-BE49-F238E27FC236}">
                <a16:creationId xmlns:a16="http://schemas.microsoft.com/office/drawing/2014/main" id="{3B8B874B-FF67-46D3-AF9A-8DE3664F14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597" y="3720607"/>
            <a:ext cx="4524114" cy="3037565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247109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EC8E83-6421-449F-9660-E22554BDC5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Bahnschrift SemiLight" panose="020B0502040204020203" pitchFamily="34" charset="0"/>
              </a:rPr>
              <a:t>HWRS Functionality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4063C4-A510-47C2-8961-7C1F671046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0575" y="1917904"/>
            <a:ext cx="10610850" cy="4351338"/>
          </a:xfrm>
        </p:spPr>
        <p:txBody>
          <a:bodyPr>
            <a:normAutofit/>
          </a:bodyPr>
          <a:lstStyle/>
          <a:p>
            <a:r>
              <a:rPr lang="en-US" dirty="0">
                <a:latin typeface="Bahnschrift SemiLight" panose="020B0502040204020203" pitchFamily="34" charset="0"/>
              </a:rPr>
              <a:t>Closed Loop Water Recycling System Featuring:</a:t>
            </a:r>
          </a:p>
          <a:p>
            <a:pPr lvl="1"/>
            <a:r>
              <a:rPr lang="en-US" dirty="0">
                <a:latin typeface="Bahnschrift SemiLight" panose="020B0502040204020203" pitchFamily="34" charset="0"/>
              </a:rPr>
              <a:t>Continuous water quality and temperature monitoring and control</a:t>
            </a:r>
          </a:p>
          <a:p>
            <a:pPr lvl="1"/>
            <a:r>
              <a:rPr lang="en-US" dirty="0">
                <a:latin typeface="Bahnschrift SemiLight" panose="020B0502040204020203" pitchFamily="34" charset="0"/>
              </a:rPr>
              <a:t>Redundant water supply safety features</a:t>
            </a:r>
          </a:p>
          <a:p>
            <a:pPr lvl="1"/>
            <a:r>
              <a:rPr lang="en-US" dirty="0">
                <a:latin typeface="Bahnschrift SemiLight" panose="020B0502040204020203" pitchFamily="34" charset="0"/>
              </a:rPr>
              <a:t>Plug-and-play integration with automatic functionality </a:t>
            </a:r>
          </a:p>
          <a:p>
            <a:pPr lvl="1"/>
            <a:r>
              <a:rPr lang="en-US" dirty="0">
                <a:latin typeface="Bahnschrift SemiLight" panose="020B0502040204020203" pitchFamily="34" charset="0"/>
              </a:rPr>
              <a:t>Integration with new-build and retrofit</a:t>
            </a:r>
          </a:p>
          <a:p>
            <a:pPr lvl="1"/>
            <a:r>
              <a:rPr lang="en-US" dirty="0">
                <a:latin typeface="Bahnschrift SemiLight" panose="020B0502040204020203" pitchFamily="34" charset="0"/>
              </a:rPr>
              <a:t>Complete washdown construction</a:t>
            </a:r>
          </a:p>
          <a:p>
            <a:pPr lvl="1"/>
            <a:r>
              <a:rPr lang="en-US" dirty="0">
                <a:latin typeface="Bahnschrift SemiLight" panose="020B0502040204020203" pitchFamily="34" charset="0"/>
              </a:rPr>
              <a:t>Simple user interface and operation</a:t>
            </a:r>
          </a:p>
          <a:p>
            <a:pPr marL="457200" lvl="1" indent="0">
              <a:buNone/>
            </a:pPr>
            <a:endParaRPr lang="en-US" dirty="0">
              <a:latin typeface="Bahnschrift SemiLight" panose="020B0502040204020203" pitchFamily="34" charset="0"/>
            </a:endParaRPr>
          </a:p>
        </p:txBody>
      </p:sp>
      <p:pic>
        <p:nvPicPr>
          <p:cNvPr id="4" name="Picture 3" descr="A picture containing indoor, sitting, cake, photo&#10;&#10;Description automatically generated">
            <a:extLst>
              <a:ext uri="{FF2B5EF4-FFF2-40B4-BE49-F238E27FC236}">
                <a16:creationId xmlns:a16="http://schemas.microsoft.com/office/drawing/2014/main" id="{5142482A-68C6-4092-A021-E84C806500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597" y="3720607"/>
            <a:ext cx="4524114" cy="3037565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690987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32EC2B-3A9C-4261-AC5B-DD7C03ABAA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9850" y="140184"/>
            <a:ext cx="10515600" cy="1325563"/>
          </a:xfrm>
        </p:spPr>
        <p:txBody>
          <a:bodyPr/>
          <a:lstStyle/>
          <a:p>
            <a:r>
              <a:rPr lang="en-US">
                <a:latin typeface="Bahnschrift" panose="020B0502040204020203" pitchFamily="34" charset="0"/>
              </a:rPr>
              <a:t>HWRS</a:t>
            </a:r>
            <a:endParaRPr lang="en-US" dirty="0">
              <a:latin typeface="Bahnschrift" panose="020B0502040204020203" pitchFamily="34" charset="0"/>
            </a:endParaRPr>
          </a:p>
        </p:txBody>
      </p:sp>
      <p:pic>
        <p:nvPicPr>
          <p:cNvPr id="5" name="Picture 4" descr="A picture containing indoor, refrigerator, kitchen, room&#10;&#10;Description automatically generated">
            <a:extLst>
              <a:ext uri="{FF2B5EF4-FFF2-40B4-BE49-F238E27FC236}">
                <a16:creationId xmlns:a16="http://schemas.microsoft.com/office/drawing/2014/main" id="{D189993C-05DA-4873-B1D2-C9B7B969D9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850" y="1543820"/>
            <a:ext cx="8390021" cy="47193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 descr="A white cable&#10;&#10;Description automatically generated">
            <a:extLst>
              <a:ext uri="{FF2B5EF4-FFF2-40B4-BE49-F238E27FC236}">
                <a16:creationId xmlns:a16="http://schemas.microsoft.com/office/drawing/2014/main" id="{5A106939-6FF4-4160-83A4-8F1F9B35EC7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01"/>
          <a:stretch/>
        </p:blipFill>
        <p:spPr>
          <a:xfrm>
            <a:off x="9087704" y="3983352"/>
            <a:ext cx="2529107" cy="22798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 descr="A picture containing cable, connector, sitting, cake&#10;&#10;Description automatically generated">
            <a:extLst>
              <a:ext uri="{FF2B5EF4-FFF2-40B4-BE49-F238E27FC236}">
                <a16:creationId xmlns:a16="http://schemas.microsoft.com/office/drawing/2014/main" id="{4F0F49B5-C99E-4788-832D-D153177A680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01"/>
          <a:stretch/>
        </p:blipFill>
        <p:spPr>
          <a:xfrm>
            <a:off x="9087705" y="1547352"/>
            <a:ext cx="2529107" cy="22798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6BA14D8-2954-4D2D-B51C-62800F01A30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96618" y="547901"/>
            <a:ext cx="2620193" cy="600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2823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C4B331F5-90B8-4D26-A436-224AB97E95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>
                <a:latin typeface="Bahnschrift SemiLight" panose="020B0502040204020203" pitchFamily="34" charset="0"/>
              </a:rPr>
              <a:t>HWRS-S(S+) Installation 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6B67FA5D-E3B1-4D0C-A479-368F06E8D3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0575" y="1449810"/>
            <a:ext cx="10610850" cy="4351338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r>
              <a:rPr lang="en-US" dirty="0">
                <a:latin typeface="Bahnschrift SemiLight" panose="020B0502040204020203" pitchFamily="34" charset="0"/>
              </a:rPr>
              <a:t>Custom documents provided with each installation </a:t>
            </a:r>
          </a:p>
        </p:txBody>
      </p:sp>
      <p:pic>
        <p:nvPicPr>
          <p:cNvPr id="6" name="Picture 5" descr="A close up of a map&#10;&#10;Description automatically generated">
            <a:extLst>
              <a:ext uri="{FF2B5EF4-FFF2-40B4-BE49-F238E27FC236}">
                <a16:creationId xmlns:a16="http://schemas.microsoft.com/office/drawing/2014/main" id="{3FF0A934-5F0B-47DE-B4CF-48E2A07546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52" y="2467311"/>
            <a:ext cx="3946820" cy="3066712"/>
          </a:xfrm>
          <a:prstGeom prst="rect">
            <a:avLst/>
          </a:prstGeom>
        </p:spPr>
      </p:pic>
      <p:pic>
        <p:nvPicPr>
          <p:cNvPr id="8" name="Picture 7" descr="A close up of a map&#10;&#10;Description automatically generated">
            <a:extLst>
              <a:ext uri="{FF2B5EF4-FFF2-40B4-BE49-F238E27FC236}">
                <a16:creationId xmlns:a16="http://schemas.microsoft.com/office/drawing/2014/main" id="{F88C06E7-AFCC-4778-9879-6FCDC3F4D6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0845" y="2467311"/>
            <a:ext cx="3923879" cy="3066712"/>
          </a:xfrm>
          <a:prstGeom prst="rect">
            <a:avLst/>
          </a:prstGeom>
        </p:spPr>
      </p:pic>
      <p:pic>
        <p:nvPicPr>
          <p:cNvPr id="10" name="Picture 9" descr="A close up of a map&#10;&#10;Description automatically generated">
            <a:extLst>
              <a:ext uri="{FF2B5EF4-FFF2-40B4-BE49-F238E27FC236}">
                <a16:creationId xmlns:a16="http://schemas.microsoft.com/office/drawing/2014/main" id="{D073B0CC-22D5-4090-9ED8-E95C9D8B48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0997" y="2467311"/>
            <a:ext cx="3899801" cy="3066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6887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C4B331F5-90B8-4D26-A436-224AB97E95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>
                <a:latin typeface="Bahnschrift SemiLight" panose="020B0502040204020203" pitchFamily="34" charset="0"/>
              </a:rPr>
              <a:t>HWRS-D Installation 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6B67FA5D-E3B1-4D0C-A479-368F06E8D3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0575" y="1449810"/>
            <a:ext cx="10610850" cy="4351338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r>
              <a:rPr lang="en-US" dirty="0">
                <a:latin typeface="Bahnschrift SemiLight" panose="020B0502040204020203" pitchFamily="34" charset="0"/>
              </a:rPr>
              <a:t>Custom documents provided with each installation </a:t>
            </a:r>
          </a:p>
        </p:txBody>
      </p:sp>
      <p:pic>
        <p:nvPicPr>
          <p:cNvPr id="3" name="Picture 2" descr="A close up of a device&#10;&#10;Description automatically generated">
            <a:extLst>
              <a:ext uri="{FF2B5EF4-FFF2-40B4-BE49-F238E27FC236}">
                <a16:creationId xmlns:a16="http://schemas.microsoft.com/office/drawing/2014/main" id="{D9ABA770-D861-4C4E-B9AE-BA97BE31E6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987" y="2457154"/>
            <a:ext cx="3899801" cy="3087024"/>
          </a:xfrm>
          <a:prstGeom prst="rect">
            <a:avLst/>
          </a:prstGeom>
        </p:spPr>
      </p:pic>
      <p:pic>
        <p:nvPicPr>
          <p:cNvPr id="9" name="Picture 8" descr="A screenshot of a cell phone&#10;&#10;Description automatically generated">
            <a:extLst>
              <a:ext uri="{FF2B5EF4-FFF2-40B4-BE49-F238E27FC236}">
                <a16:creationId xmlns:a16="http://schemas.microsoft.com/office/drawing/2014/main" id="{EA0BEED1-6408-4971-90CB-19B2004973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649" y="2467311"/>
            <a:ext cx="3912701" cy="3066711"/>
          </a:xfrm>
          <a:prstGeom prst="rect">
            <a:avLst/>
          </a:prstGeom>
        </p:spPr>
      </p:pic>
      <p:pic>
        <p:nvPicPr>
          <p:cNvPr id="12" name="Picture 11" descr="A close up of a map&#10;&#10;Description automatically generated">
            <a:extLst>
              <a:ext uri="{FF2B5EF4-FFF2-40B4-BE49-F238E27FC236}">
                <a16:creationId xmlns:a16="http://schemas.microsoft.com/office/drawing/2014/main" id="{21ACDBDA-1381-4F5D-B93C-48539C1D90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0099" y="2457154"/>
            <a:ext cx="3903914" cy="3066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22507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32EC2B-3A9C-4261-AC5B-DD7C03ABAA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9850" y="140184"/>
            <a:ext cx="10515600" cy="1325563"/>
          </a:xfrm>
        </p:spPr>
        <p:txBody>
          <a:bodyPr/>
          <a:lstStyle/>
          <a:p>
            <a:r>
              <a:rPr lang="en-US" dirty="0">
                <a:latin typeface="Bahnschrift" panose="020B0502040204020203" pitchFamily="34" charset="0"/>
              </a:rPr>
              <a:t>HWRS – Sanitation Skid </a:t>
            </a:r>
          </a:p>
        </p:txBody>
      </p:sp>
      <p:pic>
        <p:nvPicPr>
          <p:cNvPr id="4" name="Picture 3" descr="A picture containing indoor, table, sitting, dog&#10;&#10;Description automatically generated">
            <a:extLst>
              <a:ext uri="{FF2B5EF4-FFF2-40B4-BE49-F238E27FC236}">
                <a16:creationId xmlns:a16="http://schemas.microsoft.com/office/drawing/2014/main" id="{CB1331A3-4029-4CB9-87D1-BC2BCE7281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39" y="2012317"/>
            <a:ext cx="7041386" cy="39607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 descr="A picture containing appliance, sitting, table, equipment&#10;&#10;Description automatically generated">
            <a:extLst>
              <a:ext uri="{FF2B5EF4-FFF2-40B4-BE49-F238E27FC236}">
                <a16:creationId xmlns:a16="http://schemas.microsoft.com/office/drawing/2014/main" id="{85B5E6FC-8373-4921-9B8B-8F15F845BF0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259"/>
          <a:stretch/>
        </p:blipFill>
        <p:spPr>
          <a:xfrm>
            <a:off x="7320047" y="274368"/>
            <a:ext cx="4653827" cy="29154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 descr="A picture containing indoor, building, sitting, refrigerator&#10;&#10;Description automatically generated">
            <a:extLst>
              <a:ext uri="{FF2B5EF4-FFF2-40B4-BE49-F238E27FC236}">
                <a16:creationId xmlns:a16="http://schemas.microsoft.com/office/drawing/2014/main" id="{CD0C2FF8-E333-4DAE-A4B7-0DB6A8E5B2B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20" r="8227" b="6418"/>
          <a:stretch/>
        </p:blipFill>
        <p:spPr>
          <a:xfrm>
            <a:off x="7320046" y="3324011"/>
            <a:ext cx="4653827" cy="33036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005893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object, table, sitting, white&#10;&#10;Description automatically generated">
            <a:extLst>
              <a:ext uri="{FF2B5EF4-FFF2-40B4-BE49-F238E27FC236}">
                <a16:creationId xmlns:a16="http://schemas.microsoft.com/office/drawing/2014/main" id="{437C3E03-1D45-4A4C-895E-97D7C704D9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850" y="1933245"/>
            <a:ext cx="7041386" cy="39607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232EC2B-3A9C-4261-AC5B-DD7C03ABAA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9850" y="140184"/>
            <a:ext cx="10515600" cy="1325563"/>
          </a:xfrm>
        </p:spPr>
        <p:txBody>
          <a:bodyPr/>
          <a:lstStyle/>
          <a:p>
            <a:r>
              <a:rPr lang="en-US" dirty="0">
                <a:latin typeface="Bahnschrift" panose="020B0502040204020203" pitchFamily="34" charset="0"/>
              </a:rPr>
              <a:t>HWRS – Tank Skid </a:t>
            </a:r>
          </a:p>
        </p:txBody>
      </p:sp>
      <p:pic>
        <p:nvPicPr>
          <p:cNvPr id="5" name="Picture 4" descr="A picture containing indoor, sitting, table, room&#10;&#10;Description automatically generated">
            <a:extLst>
              <a:ext uri="{FF2B5EF4-FFF2-40B4-BE49-F238E27FC236}">
                <a16:creationId xmlns:a16="http://schemas.microsoft.com/office/drawing/2014/main" id="{B63A5329-FA89-456E-A872-96DCEB58205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574" r="13750"/>
          <a:stretch/>
        </p:blipFill>
        <p:spPr>
          <a:xfrm>
            <a:off x="8131249" y="3884449"/>
            <a:ext cx="3365410" cy="26047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 descr="A picture containing indoor, table, sitting, kitchen&#10;&#10;Description automatically generated">
            <a:extLst>
              <a:ext uri="{FF2B5EF4-FFF2-40B4-BE49-F238E27FC236}">
                <a16:creationId xmlns:a16="http://schemas.microsoft.com/office/drawing/2014/main" id="{8A8865B6-2531-4922-AFB2-1D4418C6E76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109" r="12711"/>
          <a:stretch/>
        </p:blipFill>
        <p:spPr>
          <a:xfrm>
            <a:off x="8131248" y="718899"/>
            <a:ext cx="3365411" cy="25868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865283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8622</TotalTime>
  <Words>540</Words>
  <Application>Microsoft Office PowerPoint</Application>
  <PresentationFormat>Widescreen</PresentationFormat>
  <Paragraphs>64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9" baseType="lpstr">
      <vt:lpstr>Arial</vt:lpstr>
      <vt:lpstr>Bahnschrift</vt:lpstr>
      <vt:lpstr>Bahnschrift SemiLight</vt:lpstr>
      <vt:lpstr>BankGothic Lt BT</vt:lpstr>
      <vt:lpstr>BankGothic Md BT</vt:lpstr>
      <vt:lpstr>Calibri</vt:lpstr>
      <vt:lpstr>Calibri Light</vt:lpstr>
      <vt:lpstr>Office Theme</vt:lpstr>
      <vt:lpstr>PowerPoint Presentation</vt:lpstr>
      <vt:lpstr>Homogenizer Water Consumption </vt:lpstr>
      <vt:lpstr>HWRS Models </vt:lpstr>
      <vt:lpstr>HWRS Functionality </vt:lpstr>
      <vt:lpstr>HWRS</vt:lpstr>
      <vt:lpstr>HWRS-S(S+) Installation </vt:lpstr>
      <vt:lpstr>HWRS-D Installation </vt:lpstr>
      <vt:lpstr>HWRS – Sanitation Skid </vt:lpstr>
      <vt:lpstr>HWRS – Tank Skid </vt:lpstr>
      <vt:lpstr>HMI User Screens</vt:lpstr>
      <vt:lpstr>HMI User Screens</vt:lpstr>
      <vt:lpstr>HMI User Screens</vt:lpstr>
      <vt:lpstr>HMI User Screens</vt:lpstr>
      <vt:lpstr>HMI User Screens</vt:lpstr>
      <vt:lpstr>HMI User Screens</vt:lpstr>
      <vt:lpstr>Replacement Parts </vt:lpstr>
      <vt:lpstr>Sanitation &amp; Upkeep </vt:lpstr>
      <vt:lpstr>US Water Costs</vt:lpstr>
      <vt:lpstr>Water Stress</vt:lpstr>
      <vt:lpstr>US Water Stress Map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Blueway Admin</dc:creator>
  <cp:lastModifiedBy>Blueway Admin</cp:lastModifiedBy>
  <cp:revision>62</cp:revision>
  <cp:lastPrinted>2020-06-16T17:50:17Z</cp:lastPrinted>
  <dcterms:created xsi:type="dcterms:W3CDTF">2019-10-07T14:53:26Z</dcterms:created>
  <dcterms:modified xsi:type="dcterms:W3CDTF">2021-03-08T15:44:34Z</dcterms:modified>
</cp:coreProperties>
</file>