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8" r:id="rId5"/>
    <p:sldId id="277" r:id="rId6"/>
    <p:sldId id="269" r:id="rId7"/>
    <p:sldId id="270" r:id="rId8"/>
    <p:sldId id="279" r:id="rId9"/>
    <p:sldId id="280" r:id="rId10"/>
    <p:sldId id="260" r:id="rId11"/>
    <p:sldId id="263" r:id="rId12"/>
    <p:sldId id="264" r:id="rId13"/>
    <p:sldId id="265" r:id="rId14"/>
    <p:sldId id="266" r:id="rId15"/>
    <p:sldId id="267" r:id="rId16"/>
    <p:sldId id="271" r:id="rId17"/>
    <p:sldId id="272" r:id="rId18"/>
    <p:sldId id="275" r:id="rId19"/>
    <p:sldId id="274" r:id="rId20"/>
    <p:sldId id="273" r:id="rId21"/>
    <p:sldId id="281" r:id="rId22"/>
    <p:sldId id="256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D68"/>
    <a:srgbClr val="707C8A"/>
    <a:srgbClr val="89939F"/>
    <a:srgbClr val="B8BEC5"/>
    <a:srgbClr val="F5F6C2"/>
    <a:srgbClr val="163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4" autoAdjust="0"/>
    <p:restoredTop sz="94660"/>
  </p:normalViewPr>
  <p:slideViewPr>
    <p:cSldViewPr snapToGrid="0">
      <p:cViewPr>
        <p:scale>
          <a:sx n="103" d="100"/>
          <a:sy n="103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60E59-3F7F-4842-B93D-BFAE780D2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94B88-79A7-478A-A980-37BC982E1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3EB7C-613E-4C84-B589-921985BF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68EC8-E91F-4A45-86AB-0BDC1569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4A2EC-4FDD-4560-93F3-7F4C0F98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3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709E-1D99-416B-B625-02BA758B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AE7EE-7D89-439A-9635-1A67EAB3C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65245-4E7E-42B5-9947-1E0ABAA3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A4841-5F02-43C6-AB86-1D07A1251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E26DE-EB89-4EFF-B4AA-75C33156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0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9D9E98-1A99-45BE-9F1D-0AB419C42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F32C6-4C4F-427D-B5F4-EA7247E84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65751-9507-4396-B7C4-84639BD6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7B41A-9804-4A13-B9AC-93545B43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568D3-48A3-4B2F-ADAE-C8B575E2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5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2DA1-4E7B-4796-A446-366BF8F8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1772-78E4-45D5-A74F-1C52735F0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CFD82-09E1-490D-9964-288D2F1C4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82DA1-296C-45BE-B410-75B61460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D5BF-767A-49A3-ABE9-913C2C0C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4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17F1-4811-493C-A04E-DE433848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31D30-CF61-4049-8923-485753006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D633F-B8A7-4E30-AEA3-CC677B2B5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F3E65-3DEE-4CDF-9A3A-1E94D2C7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F289F-E39F-47AD-8299-675E5065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4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BA43-686C-4ECA-B9FE-8134F1B5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F3892-D669-4FDE-99B2-AFA8DB89D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44FE7-07FB-4DB3-82DC-3FA25D92E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1D7E2-CFA0-4F2B-AC59-A63EAF92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8FED1-70F8-4488-A441-1647A454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5453C-1CE5-4A2B-A951-17424795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7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3015-EFD4-494C-B30E-66E6A545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CAFF0-8C39-4298-AE6B-E627DD24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C4C27-B5DC-4B4D-A5A7-3809C59BE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24C91-0157-41BD-8F05-98B51365C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15A07F-CB9D-48DE-BB16-9B675BFF8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2E6C7-F30D-45B5-BEBF-2FBA1D7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E8DF1-26B8-40E1-9735-6E1A5851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30C42-083C-4FB5-AFDE-97B66D2C5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1924-8260-48C8-B626-8BA7CD36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34AC0-588C-4743-834E-4D1CDDD1B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3869B-51CA-4612-B1C7-090FA052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3F5F3-42C4-4366-B9A2-62D66D4A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6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1125C-4B3D-4154-B05B-2D861118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2BD9E-487C-48E4-9952-10DF59AE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E0E95-A151-42CF-9C34-1B46D6CE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7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E154-5A47-4070-8E0B-C0AF7143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4446-80F0-4CC7-BAD8-30D6D91B6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CE0E9-FE8C-422C-BB72-3364EF76D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FD836-3BDD-4AE1-8C17-D2217AB7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41108-C1EE-4708-8580-3B5D834E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3AA38-1323-4A1C-B8C6-6F0FF8E1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8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0A9B-6987-4D8D-BD1D-C8868CF7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677D9-9CEA-49CF-928E-575C5D32D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C9E91-D21D-4ABC-91C5-0FD884B8F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25911-FE5E-4A22-9715-684A8135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E8971-3F24-41A2-B392-40390F06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6369F-54AB-40FD-A93F-44320CF6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8C12E2-4D92-4BF2-A0C9-FEFD155FE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DF242-A2D0-4A06-8A07-2E93DF566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8526-2EAF-459C-BEF7-11922ADD9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2E0A0-4ECD-422F-9698-022893A04E0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2291A-DA51-48A6-8FEC-B03BB1ED5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993D5-BD27-45DB-9431-84E4B3042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3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E8756-F4C4-4D52-9CD0-E002912E4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11" y="380162"/>
            <a:ext cx="4254499" cy="9893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504F9E-A29B-4C13-B59B-4C8C155A6F0C}"/>
              </a:ext>
            </a:extLst>
          </p:cNvPr>
          <p:cNvSpPr txBox="1">
            <a:spLocks/>
          </p:cNvSpPr>
          <p:nvPr/>
        </p:nvSpPr>
        <p:spPr>
          <a:xfrm>
            <a:off x="3712561" y="1507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Bahnschrift SemiLight" panose="020B0502040204020203" pitchFamily="34" charset="0"/>
                <a:ea typeface="Verdana" panose="020B0604030504040204" pitchFamily="34" charset="0"/>
              </a:rPr>
              <a:t>Homogenizer </a:t>
            </a:r>
            <a:br>
              <a:rPr lang="en-US" sz="4000" dirty="0">
                <a:latin typeface="Bahnschrift SemiLight" panose="020B0502040204020203" pitchFamily="34" charset="0"/>
                <a:ea typeface="Verdana" panose="020B0604030504040204" pitchFamily="34" charset="0"/>
              </a:rPr>
            </a:br>
            <a:r>
              <a:rPr lang="en-US" sz="4000" dirty="0">
                <a:latin typeface="Bahnschrift SemiLight" panose="020B0502040204020203" pitchFamily="34" charset="0"/>
                <a:ea typeface="Verdana" panose="020B0604030504040204" pitchFamily="34" charset="0"/>
              </a:rPr>
              <a:t>Water Recycling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951742-6AF3-4DFE-86C9-515DAECC22A0}"/>
              </a:ext>
            </a:extLst>
          </p:cNvPr>
          <p:cNvSpPr txBox="1">
            <a:spLocks/>
          </p:cNvSpPr>
          <p:nvPr/>
        </p:nvSpPr>
        <p:spPr>
          <a:xfrm>
            <a:off x="0" y="6123790"/>
            <a:ext cx="12192000" cy="1039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Bahnschrift SemiLight" panose="020B0502040204020203" pitchFamily="34" charset="0"/>
                <a:ea typeface="Verdana" panose="020B0604030504040204" pitchFamily="34" charset="0"/>
              </a:rPr>
              <a:t>Overview Presentation  |  11.12.2020  |  Private &amp; Confidential  |  Patent Pending  |  Blue Way Technologies LLC ® 2020</a:t>
            </a:r>
          </a:p>
        </p:txBody>
      </p:sp>
      <p:pic>
        <p:nvPicPr>
          <p:cNvPr id="14" name="Picture 13" descr="A picture containing indoor, sitting, cake, photo&#10;&#10;Description automatically generated">
            <a:extLst>
              <a:ext uri="{FF2B5EF4-FFF2-40B4-BE49-F238E27FC236}">
                <a16:creationId xmlns:a16="http://schemas.microsoft.com/office/drawing/2014/main" id="{F4BBCB83-C147-44D9-BE08-45ED37395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85" y="1344611"/>
            <a:ext cx="7511529" cy="50433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73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C327B7-16FA-4E48-B3BE-1BB157BA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0" y="-2076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ahnschrift SemiLight" panose="020B0502040204020203" pitchFamily="34" charset="0"/>
              </a:rPr>
              <a:t>HMI User Screens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F8AAE2-E5B0-4C06-842F-DEE3DE50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26" y="819706"/>
            <a:ext cx="9820347" cy="5891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7043C-968D-4CCC-A89A-23043F91C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1" y="1009650"/>
            <a:ext cx="2786062" cy="64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6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6BC695-9536-4060-BDE8-DE4CA235D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14" y="695963"/>
            <a:ext cx="9867972" cy="58864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AAB7FC-2EBF-45A8-AB1A-3E1E2A46C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410216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0FCFCE-0E30-4686-8065-C49D29D7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95" y="687747"/>
            <a:ext cx="9787009" cy="5829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147994-0EAD-497D-81AF-8855F8C7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1973959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7638C5-31C6-4955-BA5C-45FD34A1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39" y="751715"/>
            <a:ext cx="9772721" cy="5796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C6DA58-F091-4821-8A6F-9863C24F2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573290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D6C693-4386-4098-A7FC-58A334E73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3" y="699739"/>
            <a:ext cx="9796534" cy="58579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8E7574B-B3AB-4AB7-B7FF-8630D43C5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1789893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A07FA5-2D33-4254-80E2-D23539053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27" y="710573"/>
            <a:ext cx="9744146" cy="57626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783736-1915-448F-A93D-88ED738E3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354501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Replacement Parts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63C4-A510-47C2-8961-7C1F6710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825625"/>
            <a:ext cx="1061085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Sanitation Skid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(2) UV – annual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(2) Filter – </a:t>
            </a:r>
            <a:r>
              <a:rPr lang="en-US">
                <a:latin typeface="Bahnschrift SemiLight" panose="020B0502040204020203" pitchFamily="34" charset="0"/>
              </a:rPr>
              <a:t>every 2-3 </a:t>
            </a:r>
            <a:r>
              <a:rPr lang="en-US" dirty="0">
                <a:latin typeface="Bahnschrift SemiLight" panose="020B0502040204020203" pitchFamily="34" charset="0"/>
              </a:rPr>
              <a:t>months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Tank Skid (x2 for HWRS-D)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(1) UV – annual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(1) Sensor Array – every 6 months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Software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Annual Update with Recalibration</a:t>
            </a:r>
          </a:p>
          <a:p>
            <a:pPr lvl="1"/>
            <a:endParaRPr lang="en-US" dirty="0">
              <a:latin typeface="Bahnschrift SemiLight" panose="020B0502040204020203" pitchFamily="34" charset="0"/>
            </a:endParaRPr>
          </a:p>
        </p:txBody>
      </p:sp>
      <p:pic>
        <p:nvPicPr>
          <p:cNvPr id="5" name="Picture 4" descr="A picture containing indoor, sitting, cake, photo&#10;&#10;Description automatically generated">
            <a:extLst>
              <a:ext uri="{FF2B5EF4-FFF2-40B4-BE49-F238E27FC236}">
                <a16:creationId xmlns:a16="http://schemas.microsoft.com/office/drawing/2014/main" id="{325D2C81-486F-4678-9FC3-595F632F5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91" y="3032812"/>
            <a:ext cx="4922604" cy="33051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 descr="blueway">
            <a:extLst>
              <a:ext uri="{FF2B5EF4-FFF2-40B4-BE49-F238E27FC236}">
                <a16:creationId xmlns:a16="http://schemas.microsoft.com/office/drawing/2014/main" id="{3D2D351C-6752-4A3C-88AE-9EFD919C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33"/>
          <a:stretch>
            <a:fillRect/>
          </a:stretch>
        </p:blipFill>
        <p:spPr bwMode="auto">
          <a:xfrm>
            <a:off x="7449629" y="583315"/>
            <a:ext cx="587973" cy="134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D1DD15B5-6974-42F4-8BDD-6E2113221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457" y="572805"/>
            <a:ext cx="3243419" cy="94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BankGothic Md BT" panose="020B0807020203060204" pitchFamily="34" charset="0"/>
              </a:rPr>
              <a:t>A</a:t>
            </a:r>
            <a:r>
              <a:rPr lang="en-US" altLang="en-US" sz="2800" dirty="0">
                <a:latin typeface="BankGothic Md BT" panose="020B0807020203060204" pitchFamily="34" charset="0"/>
              </a:rPr>
              <a:t>SSURED</a:t>
            </a: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BankGothic Md BT" panose="020B0807020203060204" pitchFamily="34" charset="0"/>
              </a:rPr>
              <a:t>R</a:t>
            </a:r>
            <a:r>
              <a:rPr lang="en-US" altLang="en-US" sz="2800" dirty="0">
                <a:latin typeface="BankGothic Md BT" panose="020B0807020203060204" pitchFamily="34" charset="0"/>
              </a:rPr>
              <a:t>EPLACEMENT </a:t>
            </a:r>
            <a:r>
              <a:rPr lang="en-US" altLang="en-US" sz="3200" dirty="0">
                <a:latin typeface="BankGothic Md BT" panose="020B0807020203060204" pitchFamily="34" charset="0"/>
              </a:rPr>
              <a:t>P</a:t>
            </a:r>
            <a:r>
              <a:rPr lang="en-US" altLang="en-US" sz="2800" dirty="0">
                <a:latin typeface="BankGothic Md BT" panose="020B0807020203060204" pitchFamily="34" charset="0"/>
              </a:rPr>
              <a:t>ARTS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FCC6B8-9BDB-4EE1-A4B4-9DB2F9922FC1}"/>
              </a:ext>
            </a:extLst>
          </p:cNvPr>
          <p:cNvSpPr/>
          <p:nvPr/>
        </p:nvSpPr>
        <p:spPr>
          <a:xfrm>
            <a:off x="7771659" y="520070"/>
            <a:ext cx="3930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BankGothic Lt BT" panose="020B0607020203060204" pitchFamily="34" charset="0"/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476199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Sanitation &amp; Upkeep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7A040B-16BB-4CF6-9E46-310420B9ABA6}"/>
              </a:ext>
            </a:extLst>
          </p:cNvPr>
          <p:cNvSpPr/>
          <p:nvPr/>
        </p:nvSpPr>
        <p:spPr>
          <a:xfrm>
            <a:off x="7651750" y="1690688"/>
            <a:ext cx="2025650" cy="811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1A1B61-FEA2-4A0B-95F1-7F31FB422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323975"/>
            <a:ext cx="1061085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Custom documents provided with each installation 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2F05B7-FD50-425C-8B32-DF536E61C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28" y="2025956"/>
            <a:ext cx="3387968" cy="4446384"/>
          </a:xfrm>
          <a:prstGeom prst="rect">
            <a:avLst/>
          </a:prstGeom>
        </p:spPr>
      </p:pic>
      <p:pic>
        <p:nvPicPr>
          <p:cNvPr id="12" name="Picture 11" descr="A picture containing engine&#10;&#10;Description automatically generated">
            <a:extLst>
              <a:ext uri="{FF2B5EF4-FFF2-40B4-BE49-F238E27FC236}">
                <a16:creationId xmlns:a16="http://schemas.microsoft.com/office/drawing/2014/main" id="{D8FA9638-ED72-4B6E-A1A5-8F1D490FA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18" y="2025955"/>
            <a:ext cx="3405848" cy="44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3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701A-B2CD-455A-B1AF-FDE22E15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94" y="0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US Water Costs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F7D6FC-7D2F-4152-B313-81EE29E89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575249"/>
            <a:ext cx="5548353" cy="4248181"/>
          </a:xfr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317EF06-D333-4E60-8BAD-66BAF17E1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97" y="1570002"/>
            <a:ext cx="5548353" cy="41956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3FF044-1C67-43FD-88D9-CEC581524974}"/>
              </a:ext>
            </a:extLst>
          </p:cNvPr>
          <p:cNvSpPr/>
          <p:nvPr/>
        </p:nvSpPr>
        <p:spPr>
          <a:xfrm>
            <a:off x="0" y="6314980"/>
            <a:ext cx="1186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Water and Wastewater Annual Price Escalation Rates for Selected Cities across the United States (https://www.energy.gov/sites/prod/files/2017/10/f38/water_ wastewater_escalation_rate_study.pdf</a:t>
            </a:r>
            <a:r>
              <a:rPr lang="en-US" dirty="0"/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7567A6-C849-4487-A501-C0AAC136E0DA}"/>
              </a:ext>
            </a:extLst>
          </p:cNvPr>
          <p:cNvSpPr txBox="1">
            <a:spLocks/>
          </p:cNvSpPr>
          <p:nvPr/>
        </p:nvSpPr>
        <p:spPr>
          <a:xfrm>
            <a:off x="0" y="-3285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Bahnschrift SemiLight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0DE9E0-86CB-4663-ACED-AFD92BDD4666}"/>
              </a:ext>
            </a:extLst>
          </p:cNvPr>
          <p:cNvSpPr txBox="1">
            <a:spLocks/>
          </p:cNvSpPr>
          <p:nvPr/>
        </p:nvSpPr>
        <p:spPr>
          <a:xfrm>
            <a:off x="447594" y="769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Bahnschrift SemiLight" panose="020B0502040204020203" pitchFamily="34" charset="0"/>
              </a:rPr>
              <a:t>Water Supply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EC82C8-8234-4E45-B485-97B57BE4DBFE}"/>
              </a:ext>
            </a:extLst>
          </p:cNvPr>
          <p:cNvSpPr txBox="1">
            <a:spLocks/>
          </p:cNvSpPr>
          <p:nvPr/>
        </p:nvSpPr>
        <p:spPr>
          <a:xfrm>
            <a:off x="6443746" y="769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Bahnschrift SemiLight" panose="020B0502040204020203" pitchFamily="34" charset="0"/>
              </a:rPr>
              <a:t>Wastewater </a:t>
            </a:r>
          </a:p>
        </p:txBody>
      </p:sp>
    </p:spTree>
    <p:extLst>
      <p:ext uri="{BB962C8B-B14F-4D97-AF65-F5344CB8AC3E}">
        <p14:creationId xmlns:p14="http://schemas.microsoft.com/office/powerpoint/2010/main" val="3030090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701A-B2CD-455A-B1AF-FDE22E15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260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Water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76E87-9F36-47EA-A437-BD786066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5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Definition: Baseline water stress measures the ratio of total water withdrawals to available renewable surface and groundwater supplies. Water withdrawals include domestic, industrial, irrigation, and livestock consumptive and non-consumptive uses. Available renewable water supplies include the impact of upstream consumptive water users and large dams on downstream water availability. Higher values indicate more competition among users.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BBD9D-5F06-4F33-8381-2726E03CD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08" y="4440153"/>
            <a:ext cx="4432300" cy="17006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0144C7-F153-4650-A4A9-1D72DC0E9AC1}"/>
              </a:ext>
            </a:extLst>
          </p:cNvPr>
          <p:cNvSpPr/>
          <p:nvPr/>
        </p:nvSpPr>
        <p:spPr>
          <a:xfrm>
            <a:off x="0" y="6172832"/>
            <a:ext cx="1224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https://www.wri.org/applications/aqueduct/water-risk-atlas/#/?advanced=false&amp;basemap=hydro&amp;indicator=bws_cat&amp;lat=36.89719446989036&amp;lng=-95.86669921875001&amp;mapMode=view&amp;month=1&amp;opacity=0.5&amp;ponderation=DEF&amp;predefined=false&amp;projection=absolute&amp;scenario=optimistic&amp;scope=baseline&amp;timeScale=annual&amp;year=baseline&amp;zoom=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97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Homogenizer Water Consumption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63C4-A510-47C2-8961-7C1F6710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825625"/>
            <a:ext cx="1061085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Average Homogenizer Consumption: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Over 2 million gallons (7.5 million liters) of cooling water per year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Based on flow of 6 GPM (1,350 LPH), 18 hours a day, 6 days a week, 52 weeks a year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Average Water Rates (USA):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$0.02 / GAL for combined municipal supply and wastewater*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Homogenizer Annual Average Water Cost (USA):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$40,000 +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5A3D16-D532-494B-9FE1-B62310BE766D}"/>
              </a:ext>
            </a:extLst>
          </p:cNvPr>
          <p:cNvSpPr/>
          <p:nvPr/>
        </p:nvSpPr>
        <p:spPr>
          <a:xfrm>
            <a:off x="0" y="6314980"/>
            <a:ext cx="1186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*Source: Water and Wastewater Annual Price Escalation Rates for Selected Cities across the United States (https://www.energy.gov/sites/prod/files/2017/10/f38/water_ wastewater_escalation_rate_study.pdf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8468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E16AA53-9F5F-4459-9EA5-A23AE8F89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5" y="782488"/>
            <a:ext cx="10077530" cy="5293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7E4A34-E9B8-402C-B975-45AEDEDF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13" y="4499863"/>
            <a:ext cx="2535780" cy="9729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41F6AB-4736-4735-9A53-F1B832C3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4" y="-244475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US Water Stress Map</a:t>
            </a:r>
          </a:p>
        </p:txBody>
      </p:sp>
    </p:spTree>
    <p:extLst>
      <p:ext uri="{BB962C8B-B14F-4D97-AF65-F5344CB8AC3E}">
        <p14:creationId xmlns:p14="http://schemas.microsoft.com/office/powerpoint/2010/main" val="1361161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ECC3DB6-9932-477F-B47D-BFB007E0A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7" y="84709"/>
            <a:ext cx="11942743" cy="668858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41F6AB-4736-4735-9A53-F1B832C3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9" y="84709"/>
            <a:ext cx="6777906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DFA Plant Water Stress </a:t>
            </a:r>
          </a:p>
        </p:txBody>
      </p:sp>
    </p:spTree>
    <p:extLst>
      <p:ext uri="{BB962C8B-B14F-4D97-AF65-F5344CB8AC3E}">
        <p14:creationId xmlns:p14="http://schemas.microsoft.com/office/powerpoint/2010/main" val="2285661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94FFEB-C4AE-49A7-A50F-EC9907252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BBFA99-6D02-463C-A721-A3635554227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5" b="89437" l="2646" r="96878">
                        <a14:foregroundMark x1="2698" y1="59155" x2="2698" y2="59155"/>
                        <a14:foregroundMark x1="7672" y1="60094" x2="7672" y2="60094"/>
                        <a14:foregroundMark x1="26243" y1="57277" x2="26243" y2="57277"/>
                        <a14:foregroundMark x1="32804" y1="61502" x2="32804" y2="61502"/>
                        <a14:foregroundMark x1="45185" y1="55399" x2="45185" y2="55399"/>
                        <a14:foregroundMark x1="58519" y1="53991" x2="58519" y2="53991"/>
                        <a14:foregroundMark x1="75979" y1="57746" x2="75979" y2="57746"/>
                        <a14:foregroundMark x1="91693" y1="54930" x2="91693" y2="54930"/>
                        <a14:foregroundMark x1="96931" y1="43897" x2="96931" y2="43897"/>
                        <a14:foregroundMark x1="12963" y1="8685" x2="12963" y2="8685"/>
                      </a14:backgroundRemoval>
                    </a14:imgEffect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34" y="5894476"/>
            <a:ext cx="3901506" cy="87938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72542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HWRS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63C4-A510-47C2-8961-7C1F6710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825625"/>
            <a:ext cx="1061085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HWRS-S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Single water recycling return to a single homogenizer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One Sanitation Skid with one Tank Skid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HWRS-S+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Dual water recycling return to a single homogenizer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One Sanitation Skid with one Tank Skid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HWRS-D</a:t>
            </a:r>
          </a:p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Single Water return to two homogenizers</a:t>
            </a:r>
          </a:p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One Sanitation Skid with two Tank Skids</a:t>
            </a:r>
          </a:p>
          <a:p>
            <a:pPr marL="457200" lvl="1" indent="0">
              <a:buNone/>
            </a:pPr>
            <a:endParaRPr lang="en-US" dirty="0">
              <a:latin typeface="Bahnschrift Semi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3FA19-AFA2-440F-A9C0-79D921745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08" y="681037"/>
            <a:ext cx="3958291" cy="920424"/>
          </a:xfrm>
          <a:prstGeom prst="rect">
            <a:avLst/>
          </a:prstGeom>
        </p:spPr>
      </p:pic>
      <p:pic>
        <p:nvPicPr>
          <p:cNvPr id="5" name="Picture 4" descr="A picture containing indoor, sitting, cake, photo&#10;&#10;Description automatically generated">
            <a:extLst>
              <a:ext uri="{FF2B5EF4-FFF2-40B4-BE49-F238E27FC236}">
                <a16:creationId xmlns:a16="http://schemas.microsoft.com/office/drawing/2014/main" id="{3B8B874B-FF67-46D3-AF9A-8DE3664F1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97" y="3720607"/>
            <a:ext cx="4524114" cy="30375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71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HWRS Functionality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63C4-A510-47C2-8961-7C1F6710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917904"/>
            <a:ext cx="1061085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Closed Loop Water Recycling System Featuring: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Continuous water quality and temperature monitoring and control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Redundant water supply safety features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Plug-and-play integration with automatic functionality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Integration with new-build and retrofit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Complete washdown construction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Simple user interface and operation</a:t>
            </a:r>
          </a:p>
          <a:p>
            <a:pPr marL="457200" lvl="1" indent="0">
              <a:buNone/>
            </a:pPr>
            <a:endParaRPr lang="en-US" dirty="0">
              <a:latin typeface="Bahnschrift SemiLight" panose="020B0502040204020203" pitchFamily="34" charset="0"/>
            </a:endParaRPr>
          </a:p>
        </p:txBody>
      </p:sp>
      <p:pic>
        <p:nvPicPr>
          <p:cNvPr id="4" name="Picture 3" descr="A picture containing indoor, sitting, cake, photo&#10;&#10;Description automatically generated">
            <a:extLst>
              <a:ext uri="{FF2B5EF4-FFF2-40B4-BE49-F238E27FC236}">
                <a16:creationId xmlns:a16="http://schemas.microsoft.com/office/drawing/2014/main" id="{5142482A-68C6-4092-A021-E84C8065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97" y="3720607"/>
            <a:ext cx="4524114" cy="30375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09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EC2B-3A9C-4261-AC5B-DD7C03AB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50" y="140184"/>
            <a:ext cx="10515600" cy="1325563"/>
          </a:xfrm>
        </p:spPr>
        <p:txBody>
          <a:bodyPr/>
          <a:lstStyle/>
          <a:p>
            <a:r>
              <a:rPr lang="en-US">
                <a:latin typeface="Bahnschrift" panose="020B0502040204020203" pitchFamily="34" charset="0"/>
              </a:rPr>
              <a:t>HWRS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5" name="Picture 4" descr="A picture containing indoor, refrigerator, kitchen, room&#10;&#10;Description automatically generated">
            <a:extLst>
              <a:ext uri="{FF2B5EF4-FFF2-40B4-BE49-F238E27FC236}">
                <a16:creationId xmlns:a16="http://schemas.microsoft.com/office/drawing/2014/main" id="{D189993C-05DA-4873-B1D2-C9B7B969D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" y="1543820"/>
            <a:ext cx="8390021" cy="471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white cable&#10;&#10;Description automatically generated">
            <a:extLst>
              <a:ext uri="{FF2B5EF4-FFF2-40B4-BE49-F238E27FC236}">
                <a16:creationId xmlns:a16="http://schemas.microsoft.com/office/drawing/2014/main" id="{5A106939-6FF4-4160-83A4-8F1F9B35E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1"/>
          <a:stretch/>
        </p:blipFill>
        <p:spPr>
          <a:xfrm>
            <a:off x="9087704" y="3983352"/>
            <a:ext cx="2529107" cy="227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cable, connector, sitting, cake&#10;&#10;Description automatically generated">
            <a:extLst>
              <a:ext uri="{FF2B5EF4-FFF2-40B4-BE49-F238E27FC236}">
                <a16:creationId xmlns:a16="http://schemas.microsoft.com/office/drawing/2014/main" id="{4F0F49B5-C99E-4788-832D-D153177A68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1"/>
          <a:stretch/>
        </p:blipFill>
        <p:spPr>
          <a:xfrm>
            <a:off x="9087705" y="1547352"/>
            <a:ext cx="2529107" cy="227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BA14D8-2954-4D2D-B51C-62800F01A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618" y="547901"/>
            <a:ext cx="2620193" cy="6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8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B331F5-90B8-4D26-A436-224AB97E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HWRS-S(S+) Installation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67FA5D-E3B1-4D0C-A479-368F06E8D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449810"/>
            <a:ext cx="1061085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Custom documents provided with each installation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FF0A934-5F0B-47DE-B4CF-48E2A0754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" y="2467311"/>
            <a:ext cx="3946820" cy="3066712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88C06E7-AFCC-4778-9879-6FCDC3F4D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45" y="2467311"/>
            <a:ext cx="3923879" cy="3066712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D073B0CC-22D5-4090-9ED8-E95C9D8B4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97" y="2467311"/>
            <a:ext cx="3899801" cy="30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8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B331F5-90B8-4D26-A436-224AB97E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HWRS-D Installation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67FA5D-E3B1-4D0C-A479-368F06E8D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449810"/>
            <a:ext cx="1061085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Custom documents provided with each installation </a:t>
            </a: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D9ABA770-D861-4C4E-B9AE-BA97BE31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" y="2457154"/>
            <a:ext cx="3899801" cy="3087024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0BEED1-6408-4971-90CB-19B200497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49" y="2467311"/>
            <a:ext cx="3912701" cy="306671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21ACDBDA-1381-4F5D-B93C-48539C1D9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99" y="2457154"/>
            <a:ext cx="3903914" cy="30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5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EC2B-3A9C-4261-AC5B-DD7C03AB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50" y="140184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HWRS – Sanitation Skid </a:t>
            </a:r>
          </a:p>
        </p:txBody>
      </p:sp>
      <p:pic>
        <p:nvPicPr>
          <p:cNvPr id="4" name="Picture 3" descr="A picture containing indoor, table, sitting, dog&#10;&#10;Description automatically generated">
            <a:extLst>
              <a:ext uri="{FF2B5EF4-FFF2-40B4-BE49-F238E27FC236}">
                <a16:creationId xmlns:a16="http://schemas.microsoft.com/office/drawing/2014/main" id="{CB1331A3-4029-4CB9-87D1-BC2BCE728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" y="2012317"/>
            <a:ext cx="7041386" cy="396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appliance, sitting, table, equipment&#10;&#10;Description automatically generated">
            <a:extLst>
              <a:ext uri="{FF2B5EF4-FFF2-40B4-BE49-F238E27FC236}">
                <a16:creationId xmlns:a16="http://schemas.microsoft.com/office/drawing/2014/main" id="{85B5E6FC-8373-4921-9B8B-8F15F845B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9"/>
          <a:stretch/>
        </p:blipFill>
        <p:spPr>
          <a:xfrm>
            <a:off x="7320047" y="274368"/>
            <a:ext cx="4653827" cy="291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indoor, building, sitting, refrigerator&#10;&#10;Description automatically generated">
            <a:extLst>
              <a:ext uri="{FF2B5EF4-FFF2-40B4-BE49-F238E27FC236}">
                <a16:creationId xmlns:a16="http://schemas.microsoft.com/office/drawing/2014/main" id="{CD0C2FF8-E333-4DAE-A4B7-0DB6A8E5B2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r="8227" b="6418"/>
          <a:stretch/>
        </p:blipFill>
        <p:spPr>
          <a:xfrm>
            <a:off x="7320046" y="3324011"/>
            <a:ext cx="4653827" cy="330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589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table, sitting, white&#10;&#10;Description automatically generated">
            <a:extLst>
              <a:ext uri="{FF2B5EF4-FFF2-40B4-BE49-F238E27FC236}">
                <a16:creationId xmlns:a16="http://schemas.microsoft.com/office/drawing/2014/main" id="{437C3E03-1D45-4A4C-895E-97D7C704D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" y="1933245"/>
            <a:ext cx="7041386" cy="396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32EC2B-3A9C-4261-AC5B-DD7C03AB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50" y="140184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HWRS – Tank Skid </a:t>
            </a:r>
          </a:p>
        </p:txBody>
      </p:sp>
      <p:pic>
        <p:nvPicPr>
          <p:cNvPr id="5" name="Picture 4" descr="A picture containing indoor, sitting, table, room&#10;&#10;Description automatically generated">
            <a:extLst>
              <a:ext uri="{FF2B5EF4-FFF2-40B4-BE49-F238E27FC236}">
                <a16:creationId xmlns:a16="http://schemas.microsoft.com/office/drawing/2014/main" id="{B63A5329-FA89-456E-A872-96DCEB5820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4" r="13750"/>
          <a:stretch/>
        </p:blipFill>
        <p:spPr>
          <a:xfrm>
            <a:off x="8131249" y="3884449"/>
            <a:ext cx="3365410" cy="260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indoor, table, sitting, kitchen&#10;&#10;Description automatically generated">
            <a:extLst>
              <a:ext uri="{FF2B5EF4-FFF2-40B4-BE49-F238E27FC236}">
                <a16:creationId xmlns:a16="http://schemas.microsoft.com/office/drawing/2014/main" id="{8A8865B6-2531-4922-AFB2-1D4418C6E7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9" r="12711"/>
          <a:stretch/>
        </p:blipFill>
        <p:spPr>
          <a:xfrm>
            <a:off x="8131248" y="718899"/>
            <a:ext cx="3365411" cy="258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52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8623</TotalTime>
  <Words>544</Words>
  <Application>Microsoft Office PowerPoint</Application>
  <PresentationFormat>Widescreen</PresentationFormat>
  <Paragraphs>65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Bahnschrift</vt:lpstr>
      <vt:lpstr>Bahnschrift SemiLight</vt:lpstr>
      <vt:lpstr>BankGothic Lt BT</vt:lpstr>
      <vt:lpstr>BankGothic Md BT</vt:lpstr>
      <vt:lpstr>Calibri</vt:lpstr>
      <vt:lpstr>Calibri Light</vt:lpstr>
      <vt:lpstr>Office Theme</vt:lpstr>
      <vt:lpstr>PowerPoint Presentation</vt:lpstr>
      <vt:lpstr>Homogenizer Water Consumption </vt:lpstr>
      <vt:lpstr>HWRS Models </vt:lpstr>
      <vt:lpstr>HWRS Functionality </vt:lpstr>
      <vt:lpstr>HWRS</vt:lpstr>
      <vt:lpstr>HWRS-S(S+) Installation </vt:lpstr>
      <vt:lpstr>HWRS-D Installation </vt:lpstr>
      <vt:lpstr>HWRS – Sanitation Skid </vt:lpstr>
      <vt:lpstr>HWRS – Tank Skid </vt:lpstr>
      <vt:lpstr>HMI User Screens</vt:lpstr>
      <vt:lpstr>HMI User Screens</vt:lpstr>
      <vt:lpstr>HMI User Screens</vt:lpstr>
      <vt:lpstr>HMI User Screens</vt:lpstr>
      <vt:lpstr>HMI User Screens</vt:lpstr>
      <vt:lpstr>HMI User Screens</vt:lpstr>
      <vt:lpstr>Replacement Parts </vt:lpstr>
      <vt:lpstr>Sanitation &amp; Upkeep </vt:lpstr>
      <vt:lpstr>US Water Costs</vt:lpstr>
      <vt:lpstr>Water Stress</vt:lpstr>
      <vt:lpstr>US Water Stress Map</vt:lpstr>
      <vt:lpstr>DFA Plant Water Stress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Blueway Admin</dc:creator>
  <cp:lastModifiedBy>Blueway Admin</cp:lastModifiedBy>
  <cp:revision>62</cp:revision>
  <cp:lastPrinted>2020-06-16T17:50:17Z</cp:lastPrinted>
  <dcterms:created xsi:type="dcterms:W3CDTF">2019-10-07T14:53:26Z</dcterms:created>
  <dcterms:modified xsi:type="dcterms:W3CDTF">2020-11-12T18:04:36Z</dcterms:modified>
</cp:coreProperties>
</file>